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04cf43a0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604cf43a0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c63258d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c63258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c63258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c63258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1c63258d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1c63258d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63258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63258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c63258d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c63258d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1c63258d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1c63258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c63258d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c63258d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c63258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1c63258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c63258d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c63258d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76c1f34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76c1f34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4cf43a0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604cf43a0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6c1f34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6c1f34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6c1f34a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6c1f34a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6c1f34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6c1f34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1c63258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1c63258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1c63258d1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41c63258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1c63258d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1c63258d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c63258d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c63258d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6c1f34a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6c1f34a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c63258d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1c63258d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76c1f34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76c1f34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4cf43a02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604cf43a0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1c63258d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1c63258d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1c63258d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1c63258d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6c1f34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76c1f34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6c1f34a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76c1f34a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76c1f34a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76c1f34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76c1f34a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76c1f34a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76c1f34a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76c1f34a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6c1f34a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6c1f34a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76c1f34a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76c1f34a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76c1f34a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76c1f34a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1c63258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1c63258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76c1f34aa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476c1f34a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1c63258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1c63258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76c1f34a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76c1f34a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76c1f34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76c1f34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76c1f34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76c1f34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76c1f34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76c1f34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76c1f34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76c1f34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76c1f34a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76c1f34a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76c1f34a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76c1f34a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76c1f34a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76c1f34a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c63258d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c63258d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76c1f34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76c1f34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76c1f34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76c1f34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76c1f34a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76c1f34a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1c63258d1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41c63258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76c1f34a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76c1f34a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4cf43a02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604cf43a0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4cf43a02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604cf43a02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76c1f34a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476c1f34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c63258d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c63258d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1c63258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1c63258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1c63258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1c63258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c63258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c63258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gif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Diapositiva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-825194" y="3425"/>
            <a:ext cx="8613900" cy="441600"/>
          </a:xfrm>
          <a:prstGeom prst="trapezoid">
            <a:avLst>
              <a:gd fmla="val 74633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1700" y="4663217"/>
            <a:ext cx="548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Resultado de imagen para logo pucp png"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/>
          <p:nvPr/>
        </p:nvSpPr>
        <p:spPr>
          <a:xfrm rot="10800000">
            <a:off x="-825194" y="3425"/>
            <a:ext cx="8613900" cy="441600"/>
          </a:xfrm>
          <a:prstGeom prst="trapezoid">
            <a:avLst>
              <a:gd fmla="val 74633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logo pucp png"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gif"/><Relationship Id="rId4" Type="http://schemas.openxmlformats.org/officeDocument/2006/relationships/image" Target="../media/image42.gif"/><Relationship Id="rId5" Type="http://schemas.openxmlformats.org/officeDocument/2006/relationships/image" Target="../media/image4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1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owardsdatascience.com/the-5-clustering-algorithms-data-scientists-need-to-know-a36d136ef68" TargetMode="External"/><Relationship Id="rId4" Type="http://schemas.openxmlformats.org/officeDocument/2006/relationships/hyperlink" Target="https://www.youtube.com/watch?v=4b5d3muPQmA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owardsdatascience.com/gaussian-mixture-models-explained-6986aaf5a9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6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11" name="Google Shape;111;p26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fmla="val 190384" name="adj"/>
              </a:avLst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u="sng">
              <a:solidFill>
                <a:srgbClr val="1E4E7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b="1" lang="en" sz="800">
                <a:solidFill>
                  <a:srgbClr val="1E4E79"/>
                </a:solidFill>
              </a:rPr>
              <a:t>ia.inf.pucp.edu.pe</a:t>
            </a:r>
            <a:endParaRPr b="1" sz="800">
              <a:solidFill>
                <a:srgbClr val="1E4E79"/>
              </a:solidFill>
            </a:endParaRPr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lt1"/>
                </a:solidFill>
              </a:rPr>
              <a:t>Fundamentos de aprendizaje de máquina</a:t>
            </a:r>
            <a:endParaRPr b="1" sz="3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6" name="Google Shape;116;p26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17" name="Google Shape;117;p26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18" name="Google Shape;118;p26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fmla="val 50427" name="adj"/>
                </a:avLst>
              </a:prstGeom>
              <a:noFill/>
              <a:ln cap="flat" cmpd="sng" w="38100">
                <a:solidFill>
                  <a:srgbClr val="2E75B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fmla="val 50000" name="adj"/>
                </a:avLst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6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6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6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https://lh3.googleusercontent.com/Ru49S6Fz9yTd4rSMHQ9NPSyNmDXXmLpxncWt6DtI3FBqawjWZ5qh-XuYw35G96E69zvrj0TIREyq4ii7uXbt8SoAyXnDgxSjxcWZ5812DIwV15sTCATJbUovGJoZIZU6zmoXKhOUqkY" id="131" name="Google Shape;13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6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Diplomado de especialización de 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aplicaciones con Inteligencia Artificial</a:t>
            </a:r>
            <a:b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logo pucp"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Aplicaciones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Motores de búsqueda</a:t>
            </a:r>
            <a:r>
              <a:rPr lang="en"/>
              <a:t>: Objetos similares se agrupan en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Segmentación de imágenes</a:t>
            </a:r>
            <a:r>
              <a:rPr lang="en"/>
              <a:t>: Clustering a nivel de píxeles. Se usa para detección de objetos.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algoritmo simple capaz de encontrar clusters muy rápidamente.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en 1957 por Stuart Lloyd que trabajaba para Bell Labs, publicado fuera de la empresa en 1982.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1965 Edward W. Forgy </a:t>
            </a:r>
            <a:r>
              <a:rPr lang="en"/>
              <a:t>pública prácticamente</a:t>
            </a:r>
            <a:r>
              <a:rPr lang="en"/>
              <a:t> el mismo algoritmo por lo que se se le suele llamar Lloyd-Forgy.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Idea intuitiva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48972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 un conjunto de datos </a:t>
            </a:r>
            <a:r>
              <a:rPr i="1" lang="en"/>
              <a:t>D</a:t>
            </a:r>
            <a:r>
              <a:rPr lang="en"/>
              <a:t> de </a:t>
            </a:r>
            <a:r>
              <a:rPr i="1" lang="en"/>
              <a:t>d</a:t>
            </a:r>
            <a:r>
              <a:rPr lang="en"/>
              <a:t> dimensiones y un número de clusters </a:t>
            </a:r>
            <a:r>
              <a:rPr i="1" lang="en"/>
              <a:t>k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Inicializar aleatoriamente k centroides </a:t>
            </a:r>
            <a:r>
              <a:rPr i="1" lang="en"/>
              <a:t>C1, … , Ck </a:t>
            </a:r>
            <a:r>
              <a:rPr lang="en"/>
              <a:t>de d dimensiones.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Repetir hasta que </a:t>
            </a:r>
            <a:r>
              <a:rPr i="1" lang="en"/>
              <a:t>C1, … , Ck</a:t>
            </a:r>
            <a:r>
              <a:rPr lang="en"/>
              <a:t> ya no cambien: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Asignar cada </a:t>
            </a:r>
            <a:r>
              <a:rPr i="1" lang="en"/>
              <a:t>x ∈ D</a:t>
            </a:r>
            <a:r>
              <a:rPr lang="en"/>
              <a:t> al cluster j cuyo centroide </a:t>
            </a:r>
            <a:r>
              <a:rPr i="1" lang="en"/>
              <a:t>Cj </a:t>
            </a:r>
            <a:r>
              <a:rPr lang="en"/>
              <a:t>sea más cercano.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 cada </a:t>
            </a:r>
            <a:r>
              <a:rPr i="1" lang="en"/>
              <a:t>j </a:t>
            </a:r>
            <a:r>
              <a:rPr lang="en"/>
              <a:t>de </a:t>
            </a:r>
            <a:r>
              <a:rPr i="1" lang="en"/>
              <a:t>1</a:t>
            </a:r>
            <a:r>
              <a:rPr lang="en"/>
              <a:t> a </a:t>
            </a:r>
            <a:r>
              <a:rPr i="1" lang="en"/>
              <a:t>K</a:t>
            </a:r>
            <a:r>
              <a:rPr lang="en"/>
              <a:t>, re calcular el centroide </a:t>
            </a:r>
            <a:r>
              <a:rPr i="1" lang="en"/>
              <a:t>Cj</a:t>
            </a:r>
            <a:r>
              <a:rPr lang="en"/>
              <a:t> con el valor medio de los puntos</a:t>
            </a:r>
            <a:r>
              <a:rPr i="1" lang="en"/>
              <a:t> x ∈ 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modelo queda definido por los centroides</a:t>
            </a:r>
            <a:r>
              <a:rPr i="1" lang="en"/>
              <a:t> C1, … , 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75" y="1152475"/>
            <a:ext cx="3730200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Inicialización de centroides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pesar de que el algoritmo </a:t>
            </a:r>
            <a:r>
              <a:rPr b="1" lang="en"/>
              <a:t>siempre converge</a:t>
            </a:r>
            <a:r>
              <a:rPr lang="en"/>
              <a:t>, es posible que no se encuentre el </a:t>
            </a:r>
            <a:r>
              <a:rPr b="1" lang="en"/>
              <a:t>máximo global</a:t>
            </a:r>
            <a:r>
              <a:rPr lang="en"/>
              <a:t> en una sola ejecución.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</a:t>
            </a:r>
            <a:r>
              <a:rPr b="1" lang="en"/>
              <a:t>ejecutar el algoritmo varias veces</a:t>
            </a:r>
            <a:r>
              <a:rPr lang="en"/>
              <a:t> </a:t>
            </a:r>
            <a:r>
              <a:rPr b="1" lang="en"/>
              <a:t>iniciando los centroides de manera aleatoria</a:t>
            </a:r>
            <a:r>
              <a:rPr lang="en"/>
              <a:t>. Por defecto sklearn ejecuta KMeans 10 veces con diferentes juegos de centroides. Se puede modificar este valor en el parámetro </a:t>
            </a:r>
            <a:r>
              <a:rPr b="1" lang="en"/>
              <a:t>n_init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Métrica de desempeño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métrica que determina la bondad de un modelo se llama </a:t>
            </a:r>
            <a:r>
              <a:rPr b="1" lang="en"/>
              <a:t>inercia</a:t>
            </a:r>
            <a:r>
              <a:rPr lang="en"/>
              <a:t>. Se calcula como la </a:t>
            </a:r>
            <a:r>
              <a:rPr b="1" lang="en"/>
              <a:t>distancia cuadrática media entre cada instancia y el centroide más cercano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algoritmo k-means se ejecuta n_init veces y se </a:t>
            </a:r>
            <a:r>
              <a:rPr lang="en"/>
              <a:t>escoge</a:t>
            </a:r>
            <a:r>
              <a:rPr lang="en"/>
              <a:t> el modelo con el </a:t>
            </a:r>
            <a:r>
              <a:rPr b="1" lang="en"/>
              <a:t>menor valor de inercia</a:t>
            </a:r>
            <a:r>
              <a:rPr lang="en"/>
              <a:t>. Usualmente el </a:t>
            </a:r>
            <a:r>
              <a:rPr b="1" lang="en"/>
              <a:t>score</a:t>
            </a:r>
            <a:r>
              <a:rPr lang="en"/>
              <a:t> de un modelo sigue la regla “mayor es mejor”, por este motivo se maneja un </a:t>
            </a:r>
            <a:r>
              <a:rPr b="1" lang="en"/>
              <a:t>valor negativo de inercia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+\+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propuesta por David Arthur y Sergei Vassilvitskii en el 2006.  Introdujeron un algoritmo de inicialización de centroides que prioriza la selección de centroides alejados entre sí. Es el método de inicialización por defecto.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inicialización de centroides se realiza de la siguiente manera.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escoge un centroide </a:t>
            </a:r>
            <a:r>
              <a:rPr i="1" lang="en"/>
              <a:t>C1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define </a:t>
            </a:r>
            <a:r>
              <a:rPr i="1" lang="en"/>
              <a:t>D(Xi)</a:t>
            </a:r>
            <a:r>
              <a:rPr lang="en"/>
              <a:t> como la distancia de una instancia </a:t>
            </a:r>
            <a:r>
              <a:rPr i="1" lang="en"/>
              <a:t>i </a:t>
            </a:r>
            <a:r>
              <a:rPr lang="en"/>
              <a:t>al centroide más cercano.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escogen los siguientes centroides tomando instancias </a:t>
            </a:r>
            <a:r>
              <a:rPr i="1" lang="en"/>
              <a:t>Xi </a:t>
            </a:r>
            <a:r>
              <a:rPr lang="en"/>
              <a:t>con una probabilidad proporcional a </a:t>
            </a:r>
            <a:r>
              <a:rPr i="1" lang="en"/>
              <a:t>D(Xi)</a:t>
            </a:r>
            <a:r>
              <a:rPr baseline="30000" i="1" lang="en"/>
              <a:t>2</a:t>
            </a:r>
            <a:r>
              <a:rPr i="1" lang="en"/>
              <a:t>.</a:t>
            </a:r>
            <a:endParaRPr baseline="30000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Accelerated K-Means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propuesta por Charles Elkan en el 2003. Acelera el algoritmo evitando muchos cálculos de distancia innecesarios.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 se logra explotando la desigualdad triangular y manteniendo un registro de las cotas superiores e inferiores para distancias entre instancias y centroides.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intuitiva detrás del método es: Si se puede determinar que una instancia está alejada de un centroide, no es necesario calcular la distancia exacta para asociarla al centroide. Respectivamente, si se determina que está más cerca a un centroide que al resto, se asignará a este centroide.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Mini-batch K-Means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15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Implementación alternativa propuesta por David Sculley en el 2010.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Plantea</a:t>
            </a:r>
            <a:r>
              <a:rPr lang="en" sz="1600"/>
              <a:t> utilizar mini-batches (lotes) en vez del total de instancias en cada iteración del algoritmo k-means. Acelera el algoritmo en un factor de 3 o  4 y habilita el trabajo con conjuntos que no caben en memoria. La inercia empeora un poco.</a:t>
            </a:r>
            <a:endParaRPr sz="16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63" y="2781300"/>
            <a:ext cx="62198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311700" y="2799825"/>
            <a:ext cx="2563500" cy="2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Sklearn implementa este algoritmo en la clase MiniBatchKMeans que cuenta con la función fit (genera lotes automáticos) o partial_fit (recibe lotes generados manualmente).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¿# Clusters?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general, no es una tarea sencilla determinar el número de clusters. Seleccionar un número equivocado puede ser muy perjudicial.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00" y="2337463"/>
            <a:ext cx="62007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¿# Clusters?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métrica utilizada, inercia, no es una buena métrica para determinar el número de clusters. A mayor k, se tiene menor inercia. 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25" y="2065075"/>
            <a:ext cx="620077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311700" y="4473100"/>
            <a:ext cx="4898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 requiere una métrica más adecuada.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436600" y="2065075"/>
            <a:ext cx="21192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 puede probar ubicando el valor de k en que la inercia deja de decrecer significativamente, sin embargo hay mejores alternativas.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39" name="Google Shape;139;p27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fmla="val 190384" name="adj"/>
              </a:avLst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u="sng">
              <a:solidFill>
                <a:srgbClr val="1E4E7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b="1" lang="en" sz="800">
                <a:solidFill>
                  <a:srgbClr val="1E4E79"/>
                </a:solidFill>
              </a:rPr>
              <a:t>ia.inf.pucp.edu.pe</a:t>
            </a:r>
            <a:endParaRPr b="1" sz="800">
              <a:solidFill>
                <a:srgbClr val="1E4E79"/>
              </a:solidFill>
            </a:endParaRPr>
          </a:p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400">
                <a:solidFill>
                  <a:schemeClr val="lt1"/>
                </a:solidFill>
              </a:rPr>
              <a:t>Aprendizaje no supervisado</a:t>
            </a:r>
            <a:endParaRPr sz="4400">
              <a:solidFill>
                <a:schemeClr val="lt1"/>
              </a:solidFill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45" name="Google Shape;145;p27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46" name="Google Shape;146;p27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fmla="val 50427" name="adj"/>
                </a:avLst>
              </a:prstGeom>
              <a:noFill/>
              <a:ln cap="flat" cmpd="sng" w="38100">
                <a:solidFill>
                  <a:srgbClr val="2E75B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7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fmla="val 50000" name="adj"/>
                </a:avLst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7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7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https://lh3.googleusercontent.com/Ru49S6Fz9yTd4rSMHQ9NPSyNmDXXmLpxncWt6DtI3FBqawjWZ5qh-XuYw35G96E69zvrj0TIREyq4ii7uXbt8SoAyXnDgxSjxcWZ5812DIwV15sTCATJbUovGJoZIZU6zmoXKhOUqkY" id="159" name="Google Shape;15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7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Diego Salas Guillén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salas.diego@pucp.pe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descr="Resultado de imagen para logo pucp" id="161" name="Google Shape;1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</a:t>
            </a:r>
            <a:r>
              <a:rPr lang="en"/>
              <a:t>Silhouette</a:t>
            </a:r>
            <a:r>
              <a:rPr lang="en"/>
              <a:t> Score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85206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siluetas medio de las instancias. Para cada instancia se calcula mediante la relación: ( b - a ) / max(a,b)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: distancia media a otras instancias en el cluster (intracluster)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b: distancia media a las instancias del cluster más cercano (intercluster).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Varía entre -1 y +1. Un valor cercano a +1 significa que la instancia está bien ubicada en su cluster y alejada de otros clusters. Un valor de 0 significa que está cerca a una frontera. Un valor de -1 significa que la instancia está en el cluster equivocado.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Silhouette Score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información obtenida del Silhouette score ofrece una visualización más útil de la bondad de cada k: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2907475"/>
            <a:ext cx="62007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88" y="2223650"/>
            <a:ext cx="36766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Silhouette Score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26985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construir visualizaciones más ricas. Se puede graficar el score por instancia en cada cluster respecto al puntaje del cluster.</a:t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300" y="1152475"/>
            <a:ext cx="5739000" cy="391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Limitaciones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Necesita varias ejecuciones para evitar óptimos locales.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debe especificar el número de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tiene un comportamiento muy bueno para clusters de tamaño variable, diferentes densidades o formas no esféricas.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2818775"/>
            <a:ext cx="61626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grupamiento espacial basado en densidad de aplicaciones con ruido o Density-based spatial clustering of applications with noise (DBSCAN).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en 1996 por Ester, M., Kriegel, H. P., Sander, J., y Xu, X.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 regiones continuas de alta densidad.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891" y="2848550"/>
            <a:ext cx="2654385" cy="19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Idea intuitiva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27459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inicia sobre un punto aleatorio no visitado. El vecindario de este punto se extrae usando una distancia epsilon ε. Todos los puntos a una distancia menor a ε forman parte el vecindario de este punto.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49" y="1197638"/>
            <a:ext cx="5794625" cy="3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Idea intuitiva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1152475"/>
            <a:ext cx="27459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define un mínimo de muestras en un vecindario para que un punto sea considerado un núcleo. Todas las instancias del vecindario de un núcleo pertenecen a su cluster. Un cluster puede incluir varios núcleos. Los puntos sin cluster se consideran anomalías.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49" y="1197638"/>
            <a:ext cx="5794625" cy="3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Ventajas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Trabaja bien para clusters densos separados por regiones de baja densidad. </a:t>
            </a:r>
            <a:r>
              <a:rPr lang="en"/>
              <a:t>No es sensible a outliers y puede identificar diferentes formas.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 solo dos </a:t>
            </a:r>
            <a:r>
              <a:rPr lang="en"/>
              <a:t>hiper parámetros</a:t>
            </a:r>
            <a:r>
              <a:rPr lang="en"/>
              <a:t>: eps y min_samples. No requiere de un número de clusters.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00" y="2930038"/>
            <a:ext cx="615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Limitaciones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la densidad varía significativamente entre clusters puede ser imposible capturarlos correctamente.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implementa la función predict. Para clasificar nuevas instancias se debe utilizar otro algoritmo de clasificación.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SVM: Conceptos generales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Árboles de decisión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Regresión Lineal y logística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SVM y kNN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Naive Bayes y Reducción de dimensionalidad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Métodos ensamblados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Aprendizaje no supervisado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Redes neuronales e introducción a Deep Learning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Iterative Reducing and Clustering using Hierarchies.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por Zhang, Ramakrishnan y Livny en 1996.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Trabaja con datasets muy grandes generando un resumen compacto que retiene la mayor información posible de la información. Luego realiza la clusterización sobre este resumen.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Clustering Feature</a:t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define una característica de grupo o de agrupamiento como una 3 tupla: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38" y="1811600"/>
            <a:ext cx="3333121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464100" y="2447875"/>
            <a:ext cx="85206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es la cantidad de puntos en el cluster.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vector LS es la suma lineal de puntos del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vector SS es la suma cuadrada de los puntos del cluster.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Teorema de la aditividad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CF</a:t>
            </a:r>
            <a:r>
              <a:rPr baseline="-25000" lang="en"/>
              <a:t>1</a:t>
            </a:r>
            <a:r>
              <a:rPr lang="en"/>
              <a:t> y CF</a:t>
            </a:r>
            <a:r>
              <a:rPr baseline="-25000" lang="en"/>
              <a:t>2 </a:t>
            </a:r>
            <a:r>
              <a:rPr lang="en"/>
              <a:t>los descriptores de dos clusters disjuntos: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464100" y="27526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describir el cluster resultante de unir estos dos como CF</a:t>
            </a:r>
            <a:r>
              <a:rPr baseline="-25000" lang="en"/>
              <a:t>3</a:t>
            </a:r>
            <a:r>
              <a:rPr lang="en"/>
              <a:t>:</a:t>
            </a:r>
            <a:r>
              <a:rPr lang="en"/>
              <a:t> </a:t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75" y="2016600"/>
            <a:ext cx="2800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500" y="2016587"/>
            <a:ext cx="2800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50" y="3704325"/>
            <a:ext cx="8258501" cy="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CF-tree</a:t>
            </a:r>
            <a:endParaRPr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1152475"/>
            <a:ext cx="8520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</a:t>
            </a:r>
            <a:r>
              <a:rPr lang="en"/>
              <a:t>árbol</a:t>
            </a:r>
            <a:r>
              <a:rPr lang="en"/>
              <a:t> de características de cluster es una representación compacta de un conjunto de datos.  </a:t>
            </a:r>
            <a:endParaRPr/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475" y="1847225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/>
        </p:nvSpPr>
        <p:spPr>
          <a:xfrm>
            <a:off x="311700" y="2062150"/>
            <a:ext cx="39309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Este árb</a:t>
            </a:r>
            <a:r>
              <a:rPr lang="en" sz="1800">
                <a:solidFill>
                  <a:schemeClr val="dk2"/>
                </a:solidFill>
              </a:rPr>
              <a:t>ol está parametrizado por: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 (Branching factor)</a:t>
            </a:r>
            <a:r>
              <a:rPr lang="en" sz="1800">
                <a:solidFill>
                  <a:schemeClr val="dk2"/>
                </a:solidFill>
              </a:rPr>
              <a:t>: Número de clusters máximo en un nodo que no es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Threshold</a:t>
            </a:r>
            <a:r>
              <a:rPr lang="en" sz="1800">
                <a:solidFill>
                  <a:schemeClr val="dk2"/>
                </a:solidFill>
              </a:rPr>
              <a:t>: Límite para el diámetro de un nodo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L (Leaf node clusters)</a:t>
            </a:r>
            <a:r>
              <a:rPr lang="en" sz="1800">
                <a:solidFill>
                  <a:schemeClr val="dk2"/>
                </a:solidFill>
              </a:rPr>
              <a:t>: Número de clusters máximo en un nodo hoja.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Inserción</a:t>
            </a:r>
            <a:r>
              <a:rPr lang="en"/>
              <a:t> de puntos en un CF-tree</a:t>
            </a:r>
            <a:endParaRPr/>
          </a:p>
        </p:txBody>
      </p:sp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cada punto (representado por su propio CF) se realiza lo siguiente: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475" y="1847225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/>
          <p:nvPr/>
        </p:nvSpPr>
        <p:spPr>
          <a:xfrm>
            <a:off x="311700" y="1931775"/>
            <a:ext cx="41418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Comenzar por la </a:t>
            </a:r>
            <a:r>
              <a:rPr lang="en" sz="1800">
                <a:solidFill>
                  <a:schemeClr val="dk2"/>
                </a:solidFill>
              </a:rPr>
              <a:t>raíz</a:t>
            </a:r>
            <a:r>
              <a:rPr lang="en" sz="1800">
                <a:solidFill>
                  <a:schemeClr val="dk2"/>
                </a:solidFill>
              </a:rPr>
              <a:t> y descender por el hijo más cercano.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Al llegar a un nodo hoja, encontrar el cluster más cercano y verificar si puede incluirse el punto sin violar el límite (Threshold).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Inserción</a:t>
            </a:r>
            <a:r>
              <a:rPr lang="en"/>
              <a:t> de puntos en un CF-tree</a:t>
            </a:r>
            <a:endParaRPr/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361300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/>
        </p:nvSpPr>
        <p:spPr>
          <a:xfrm>
            <a:off x="311700" y="1361300"/>
            <a:ext cx="47343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es posible, se actualiza el elemento (CF).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no es posible, se agrega un nuevo elemento al nodo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no hay espacio (se tiene L elementos en el nodo) se parte el nodo. Esto se realiza escogiendo los dos elementos más alejados y agrupando el resto respecto a su distancia a estos.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Inserción de puntos en un CF-tree</a:t>
            </a:r>
            <a:endParaRPr/>
          </a:p>
        </p:txBody>
      </p:sp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361300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1"/>
          <p:cNvSpPr txBox="1"/>
          <p:nvPr/>
        </p:nvSpPr>
        <p:spPr>
          <a:xfrm>
            <a:off x="311700" y="1361300"/>
            <a:ext cx="47343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Finalmente, se ajusta el camino recorrido hacia el nodo hoja para actualizar los CFs.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se ha partido un nodo hoja, se debe actualizar los elementos de su padre. En este caso puede ocurrir que el padre tenga B elementos.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 este caso, se parte el nodo padre y se </a:t>
            </a:r>
            <a:r>
              <a:rPr lang="en" sz="1800">
                <a:solidFill>
                  <a:schemeClr val="dk2"/>
                </a:solidFill>
              </a:rPr>
              <a:t>continúa</a:t>
            </a:r>
            <a:r>
              <a:rPr lang="en" sz="1800">
                <a:solidFill>
                  <a:schemeClr val="dk2"/>
                </a:solidFill>
              </a:rPr>
              <a:t> actualizando el resto de antecesores.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Algoritmo de clusterización</a:t>
            </a:r>
            <a:endParaRPr/>
          </a:p>
        </p:txBody>
      </p:sp>
      <p:sp>
        <p:nvSpPr>
          <p:cNvPr id="403" name="Google Shape;403;p62"/>
          <p:cNvSpPr txBox="1"/>
          <p:nvPr/>
        </p:nvSpPr>
        <p:spPr>
          <a:xfrm>
            <a:off x="240600" y="1215500"/>
            <a:ext cx="42273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 algoritmo Birch recibe los datos y construye el árbol de características.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Es posible incluir una etapa opcional para optimizar el árbol.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Sobre los clusters resumidos en las hojas del árbol se realiza la clusterización.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 puede incluir una etapa adicional de ajuste de los clusters utilizando más datos.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75" y="1215500"/>
            <a:ext cx="4426226" cy="349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Implementación en Sklearn</a:t>
            </a:r>
            <a:endParaRPr/>
          </a:p>
        </p:txBody>
      </p:sp>
      <p:sp>
        <p:nvSpPr>
          <p:cNvPr id="410" name="Google Shape;410;p63"/>
          <p:cNvSpPr txBox="1"/>
          <p:nvPr/>
        </p:nvSpPr>
        <p:spPr>
          <a:xfrm>
            <a:off x="240600" y="1215500"/>
            <a:ext cx="85917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 implementa en la clase Birch de sklearn. Esta implementación no utiliza el parámetro L, solo B (branching_factor) y el límite (threshold).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 parámetro n_clusters determina el resultado la clusterización final, que se realiza sobre los clusters obtenidos en los nodos hoja. Si es None, se descarta la clusterización final y se devuelven los clusters de los nodos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3626750"/>
            <a:ext cx="56197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Implementación en Sklearn</a:t>
            </a:r>
            <a:endParaRPr/>
          </a:p>
        </p:txBody>
      </p:sp>
      <p:sp>
        <p:nvSpPr>
          <p:cNvPr id="417" name="Google Shape;417;p64"/>
          <p:cNvSpPr txBox="1"/>
          <p:nvPr/>
        </p:nvSpPr>
        <p:spPr>
          <a:xfrm>
            <a:off x="240600" y="1215500"/>
            <a:ext cx="85917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función fit construye el árbol y realiza la clusterización final dependiendo del parámetro n_clusters.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función predict devuelve las etiquetas para cada entrada de X. La clase implementa la función partial_fit para enviar la información por batches. En este caso es recomendable solo usar n_clusters en la llamada final.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3626750"/>
            <a:ext cx="56197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3694200" cy="25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 parte de los datos disponibles no están etiquetados.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Ej. una fábrica puede generar miles de imágenes de sus productos para entrenar un modelo que detecte productos defectuosos. Sin embargo, va a requerir anotar estos miles de fotos para poder realizar el entrenamiento.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1709850" y="3899125"/>
            <a:ext cx="5724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¿Cómo explotar estos datos sin realizar un arduo trabajo manual de etiquetado?</a:t>
            </a:r>
            <a:endParaRPr b="1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175" y="1152475"/>
            <a:ext cx="4640226" cy="24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311700" y="1152475"/>
            <a:ext cx="85206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modelo de mezcla (mixture model) es un modelo probabilístico para representar subpoblaciones dentro de una población.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75" y="2173300"/>
            <a:ext cx="4402526" cy="237963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6"/>
          <p:cNvSpPr txBox="1"/>
          <p:nvPr/>
        </p:nvSpPr>
        <p:spPr>
          <a:xfrm>
            <a:off x="311700" y="2173300"/>
            <a:ext cx="38517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GMM es un modelo probabilístico que asume que las instancias (datos) se generaron de una combinación de distribuciones gaussianas cuyos parámetros son desconocidos.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75" y="840775"/>
            <a:ext cx="4302725" cy="4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Idea intuitiva</a:t>
            </a:r>
            <a:endParaRPr/>
          </a:p>
        </p:txBody>
      </p:sp>
      <p:sp>
        <p:nvSpPr>
          <p:cNvPr id="438" name="Google Shape;438;p67"/>
          <p:cNvSpPr txBox="1"/>
          <p:nvPr>
            <p:ph idx="1" type="body"/>
          </p:nvPr>
        </p:nvSpPr>
        <p:spPr>
          <a:xfrm>
            <a:off x="311700" y="1152475"/>
            <a:ext cx="48678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distribuciones gaussianas usualmente toman formas </a:t>
            </a:r>
            <a:r>
              <a:rPr lang="en"/>
              <a:t>elípticas</a:t>
            </a:r>
            <a:r>
              <a:rPr lang="en"/>
              <a:t> o circulares.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parte de la </a:t>
            </a:r>
            <a:r>
              <a:rPr lang="en"/>
              <a:t>asunción</a:t>
            </a:r>
            <a:r>
              <a:rPr lang="en"/>
              <a:t> de que existen k distribuciones gaussianas que han dado origen al conjunto de datos.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objetivo es encontrar los parámetros que describen estas distribuciones (media y matriz de covarianza).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 de un GMM parte de una muestra X de tamaño m generada por k distribuciones gaussianas. Para cada instancia de x</a:t>
            </a:r>
            <a:r>
              <a:rPr baseline="-25000" lang="en"/>
              <a:t>i</a:t>
            </a:r>
            <a:r>
              <a:rPr lang="en"/>
              <a:t> se define z</a:t>
            </a:r>
            <a:r>
              <a:rPr baseline="-25000" lang="en"/>
              <a:t>i</a:t>
            </a:r>
            <a:r>
              <a:rPr lang="en"/>
              <a:t> como el índice del cluster al que pertenece.</a:t>
            </a:r>
            <a:endParaRPr/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51" name="Google Shape;451;p69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z</a:t>
            </a:r>
            <a:r>
              <a:rPr baseline="-25000" lang="en"/>
              <a:t>i</a:t>
            </a:r>
            <a:r>
              <a:rPr lang="en"/>
              <a:t> = j, la instancia xi pertenece al cluster j. Se dice que la ubicación de xi ha sido generada </a:t>
            </a:r>
            <a:r>
              <a:rPr lang="en"/>
              <a:t>aleatoriamente por la distribución gaussiana con media 𝞵</a:t>
            </a:r>
            <a:r>
              <a:rPr baseline="-25000" lang="en"/>
              <a:t>j</a:t>
            </a:r>
            <a:r>
              <a:rPr lang="en"/>
              <a:t> y matriz de covarianza Σ</a:t>
            </a:r>
            <a:r>
              <a:rPr baseline="-25000" lang="en"/>
              <a:t>j</a:t>
            </a:r>
            <a:r>
              <a:rPr lang="en"/>
              <a:t>.</a:t>
            </a:r>
            <a:endParaRPr/>
          </a:p>
        </p:txBody>
      </p:sp>
      <p:pic>
        <p:nvPicPr>
          <p:cNvPr id="452" name="Google Shape;4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58" name="Google Shape;458;p70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probabilidad de que xi se asigne al cluster j está dada por el peso del cluster Φ</a:t>
            </a:r>
            <a:r>
              <a:rPr baseline="-25000" lang="en"/>
              <a:t>j</a:t>
            </a:r>
            <a:r>
              <a:rPr lang="en"/>
              <a:t>. Es decir, z</a:t>
            </a:r>
            <a:r>
              <a:rPr baseline="-25000" lang="en"/>
              <a:t>i</a:t>
            </a:r>
            <a:r>
              <a:rPr lang="en"/>
              <a:t> es una variable categórica determinada por el vector de probabilidades Φ.</a:t>
            </a:r>
            <a:endParaRPr/>
          </a:p>
        </p:txBody>
      </p:sp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Expectation-Maximization</a:t>
            </a:r>
            <a:endParaRPr/>
          </a:p>
        </p:txBody>
      </p:sp>
      <p:sp>
        <p:nvSpPr>
          <p:cNvPr id="465" name="Google Shape;465;p71"/>
          <p:cNvSpPr txBox="1"/>
          <p:nvPr>
            <p:ph idx="1" type="body"/>
          </p:nvPr>
        </p:nvSpPr>
        <p:spPr>
          <a:xfrm>
            <a:off x="311700" y="1152475"/>
            <a:ext cx="85965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Inicializar los parámetros de cada cluster aleatoriamente.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Repetir has convergencia: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 step: Asignar instancias a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asignación soft-clustering, en vez de etiquetar instancias les asigna una probabilidad de pertenencia a cada cluster.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Maximization step: Actualizar los parámetros.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cada cluster la actualización de </a:t>
            </a:r>
            <a:r>
              <a:rPr lang="en"/>
              <a:t>parámetros</a:t>
            </a:r>
            <a:r>
              <a:rPr lang="en"/>
              <a:t> se realiza ponderando cada instancia por su probabilidad de pertenencia.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Implementación Sklearn</a:t>
            </a:r>
            <a:endParaRPr/>
          </a:p>
        </p:txBody>
      </p:sp>
      <p:sp>
        <p:nvSpPr>
          <p:cNvPr id="471" name="Google Shape;471;p72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Implementado en la clase GaussianMixture de sklearn. La función fit ejecuta el ajuste de distribuciones </a:t>
            </a:r>
            <a:r>
              <a:rPr i="1" lang="en"/>
              <a:t>n_init </a:t>
            </a:r>
            <a:r>
              <a:rPr lang="en"/>
              <a:t>veces para </a:t>
            </a:r>
            <a:r>
              <a:rPr i="1" lang="en"/>
              <a:t>n_components </a:t>
            </a:r>
            <a:r>
              <a:rPr lang="en"/>
              <a:t>distribuciones. Los parámetros aprendidos pueden encontrarse en los atributos weights_, means_ y covariances_. Ejemplo para un conjunto dos dimensional con 3 clusters: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69825"/>
            <a:ext cx="4549525" cy="1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200" y="2690225"/>
            <a:ext cx="3467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Gaussian Mixture Model: Implementación Sklearn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3"/>
          <p:cNvSpPr txBox="1"/>
          <p:nvPr>
            <p:ph idx="1" type="body"/>
          </p:nvPr>
        </p:nvSpPr>
        <p:spPr>
          <a:xfrm>
            <a:off x="311700" y="1152475"/>
            <a:ext cx="6882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los atributos </a:t>
            </a:r>
            <a:r>
              <a:rPr i="1" lang="en"/>
              <a:t>converged_</a:t>
            </a:r>
            <a:r>
              <a:rPr lang="en"/>
              <a:t> y </a:t>
            </a:r>
            <a:r>
              <a:rPr i="1" lang="en"/>
              <a:t>n_iter_</a:t>
            </a:r>
            <a:r>
              <a:rPr lang="en"/>
              <a:t> se puede encontrar información sobre el estado del modelo y el número de iteraciones en que se llegó a una solución.</a:t>
            </a:r>
            <a:endParaRPr/>
          </a:p>
        </p:txBody>
      </p:sp>
      <p:pic>
        <p:nvPicPr>
          <p:cNvPr id="480" name="Google Shape;4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75" y="1358088"/>
            <a:ext cx="1381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41975"/>
            <a:ext cx="4751331" cy="1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311700" y="2278075"/>
            <a:ext cx="86610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métodos </a:t>
            </a:r>
            <a:r>
              <a:rPr i="1" lang="en"/>
              <a:t>predict(X)</a:t>
            </a:r>
            <a:r>
              <a:rPr lang="en"/>
              <a:t> y </a:t>
            </a:r>
            <a:r>
              <a:rPr i="1" lang="en"/>
              <a:t>predict_proba(X)</a:t>
            </a:r>
            <a:r>
              <a:rPr lang="en"/>
              <a:t> permiten acceder a las etiquetas y las probabilidades correspondientes para un conjunto X. También es posible generar nuevas muestras usando el método </a:t>
            </a:r>
            <a:r>
              <a:rPr i="1" lang="en"/>
              <a:t>sample(n_samples)</a:t>
            </a:r>
            <a:r>
              <a:rPr lang="en"/>
              <a:t>.</a:t>
            </a:r>
            <a:endParaRPr/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425" y="3541975"/>
            <a:ext cx="2551625" cy="1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Tipo de covarianza</a:t>
            </a:r>
            <a:endParaRPr/>
          </a:p>
        </p:txBody>
      </p:sp>
      <p:sp>
        <p:nvSpPr>
          <p:cNvPr id="489" name="Google Shape;489;p74"/>
          <p:cNvSpPr txBox="1"/>
          <p:nvPr>
            <p:ph idx="1" type="body"/>
          </p:nvPr>
        </p:nvSpPr>
        <p:spPr>
          <a:xfrm>
            <a:off x="311700" y="1152475"/>
            <a:ext cx="8520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manera de acelerar la tarea de estimar las distribuciones es limitando el rango de formas de las distribuciones. El parámetro </a:t>
            </a:r>
            <a:r>
              <a:rPr i="1" lang="en"/>
              <a:t>covariance_type</a:t>
            </a:r>
            <a:r>
              <a:rPr lang="en"/>
              <a:t> permite realizar esta tarea. Recibe los siguientes valores (por defecto </a:t>
            </a:r>
            <a:r>
              <a:rPr i="1" lang="en"/>
              <a:t>full</a:t>
            </a:r>
            <a:r>
              <a:rPr lang="en"/>
              <a:t>):</a:t>
            </a:r>
            <a:endParaRPr sz="1400"/>
          </a:p>
        </p:txBody>
      </p:sp>
      <p:sp>
        <p:nvSpPr>
          <p:cNvPr id="490" name="Google Shape;490;p74"/>
          <p:cNvSpPr txBox="1"/>
          <p:nvPr/>
        </p:nvSpPr>
        <p:spPr>
          <a:xfrm>
            <a:off x="311700" y="2396525"/>
            <a:ext cx="5263500" cy="27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spherical</a:t>
            </a:r>
            <a:r>
              <a:rPr lang="en">
                <a:solidFill>
                  <a:schemeClr val="dk2"/>
                </a:solidFill>
              </a:rPr>
              <a:t>: Clusters esféricos de diferentes diámetros.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diag</a:t>
            </a:r>
            <a:r>
              <a:rPr lang="en">
                <a:solidFill>
                  <a:schemeClr val="dk2"/>
                </a:solidFill>
              </a:rPr>
              <a:t>: Cluster elipsoidales de cualquier tamaño. Ejes de las elipses paralelos a los ejes de coordenadas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tied</a:t>
            </a:r>
            <a:r>
              <a:rPr lang="en">
                <a:solidFill>
                  <a:schemeClr val="dk2"/>
                </a:solidFill>
              </a:rPr>
              <a:t>: Clusters elipsoidales con forma, tamaño y orientación similar.</a:t>
            </a:r>
            <a:endParaRPr/>
          </a:p>
        </p:txBody>
      </p:sp>
      <p:pic>
        <p:nvPicPr>
          <p:cNvPr id="491" name="Google Shape;4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350" y="2257375"/>
            <a:ext cx="3039785" cy="28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</a:t>
            </a:r>
            <a:r>
              <a:rPr lang="en"/>
              <a:t>: El objetivo es agrupar instancias en clusters. Útil para análisis de datos, </a:t>
            </a:r>
            <a:r>
              <a:rPr lang="en"/>
              <a:t>segmentación</a:t>
            </a:r>
            <a:r>
              <a:rPr lang="en"/>
              <a:t> de mercado, sistemas de recomendación, búsqueda, reducción de dimensionalidad, entre otras tareas.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7633" l="0" r="0" t="8663"/>
          <a:stretch/>
        </p:blipFill>
        <p:spPr>
          <a:xfrm>
            <a:off x="3224175" y="2361300"/>
            <a:ext cx="2695650" cy="2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/>
        </p:nvSpPr>
        <p:spPr>
          <a:xfrm>
            <a:off x="311700" y="2706525"/>
            <a:ext cx="47838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Bayesian information criterion</a:t>
            </a:r>
            <a:r>
              <a:rPr lang="en">
                <a:solidFill>
                  <a:schemeClr val="dk2"/>
                </a:solidFill>
              </a:rPr>
              <a:t> (BIC): Tiende a favorecer modelos más simples. Sklearn lo implementa en el método </a:t>
            </a:r>
            <a:r>
              <a:rPr i="1" lang="en">
                <a:solidFill>
                  <a:schemeClr val="dk2"/>
                </a:solidFill>
              </a:rPr>
              <a:t>bic(X)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Akaike information criterion</a:t>
            </a:r>
            <a:r>
              <a:rPr lang="en">
                <a:solidFill>
                  <a:schemeClr val="dk2"/>
                </a:solidFill>
              </a:rPr>
              <a:t> (AIC): Tiene a favorecer modelos que se ajustan más a los datos. </a:t>
            </a:r>
            <a:r>
              <a:rPr lang="en">
                <a:solidFill>
                  <a:schemeClr val="dk2"/>
                </a:solidFill>
              </a:rPr>
              <a:t>Sklearn lo implementa en el método </a:t>
            </a:r>
            <a:r>
              <a:rPr i="1" lang="en">
                <a:solidFill>
                  <a:schemeClr val="dk2"/>
                </a:solidFill>
              </a:rPr>
              <a:t>aic(X)</a:t>
            </a:r>
            <a:r>
              <a:rPr lang="en">
                <a:solidFill>
                  <a:schemeClr val="dk2"/>
                </a:solidFill>
              </a:rPr>
              <a:t>.</a:t>
            </a:r>
            <a:endParaRPr/>
          </a:p>
        </p:txBody>
      </p:sp>
      <p:sp>
        <p:nvSpPr>
          <p:cNvPr id="497" name="Google Shape;4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¿# Clusters?</a:t>
            </a:r>
            <a:endParaRPr/>
          </a:p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requiere una métrica para determinar la bondad de un cluster.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Minimizar un criterio de entropía de información. Penalizar modelos con más parámetros (clusters) y recompensar modelos que se ajustan a los datos</a:t>
            </a:r>
            <a:endParaRPr/>
          </a:p>
        </p:txBody>
      </p:sp>
      <p:pic>
        <p:nvPicPr>
          <p:cNvPr id="499" name="Google Shape;4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87" y="3377600"/>
            <a:ext cx="2414725" cy="4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388" y="4598300"/>
            <a:ext cx="2030100" cy="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5"/>
          <p:cNvSpPr txBox="1"/>
          <p:nvPr/>
        </p:nvSpPr>
        <p:spPr>
          <a:xfrm>
            <a:off x="5467225" y="2848250"/>
            <a:ext cx="34770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m: número de instancias.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: número de parámetros del modelo.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: valor maximizado de la función de verosimilitud (likelihood function).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675" y="3923450"/>
            <a:ext cx="155050" cy="2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/>
        </p:nvSpPr>
        <p:spPr>
          <a:xfrm>
            <a:off x="311700" y="2706525"/>
            <a:ext cx="47838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¿# Clusters?</a:t>
            </a:r>
            <a:endParaRPr/>
          </a:p>
        </p:txBody>
      </p:sp>
      <p:sp>
        <p:nvSpPr>
          <p:cNvPr id="509" name="Google Shape;509;p7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selecciona el valor</a:t>
            </a:r>
            <a:r>
              <a:rPr lang="en"/>
              <a:t> de</a:t>
            </a:r>
            <a:r>
              <a:rPr lang="en"/>
              <a:t> k que minimice las métricas BIC o AIC.</a:t>
            </a:r>
            <a:endParaRPr/>
          </a:p>
        </p:txBody>
      </p:sp>
      <p:sp>
        <p:nvSpPr>
          <p:cNvPr id="510" name="Google Shape;510;p76"/>
          <p:cNvSpPr txBox="1"/>
          <p:nvPr/>
        </p:nvSpPr>
        <p:spPr>
          <a:xfrm>
            <a:off x="5467225" y="2848250"/>
            <a:ext cx="34770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88" y="1959875"/>
            <a:ext cx="7526024" cy="2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</a:t>
            </a:r>
            <a:r>
              <a:rPr lang="en"/>
              <a:t>Gaussian Mixture Model</a:t>
            </a:r>
            <a:endParaRPr/>
          </a:p>
        </p:txBody>
      </p:sp>
      <p:sp>
        <p:nvSpPr>
          <p:cNvPr id="517" name="Google Shape;517;p77"/>
          <p:cNvSpPr txBox="1"/>
          <p:nvPr>
            <p:ph idx="1" type="body"/>
          </p:nvPr>
        </p:nvSpPr>
        <p:spPr>
          <a:xfrm>
            <a:off x="311700" y="1152475"/>
            <a:ext cx="85206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Versión optimizada de GMM que automatiza la tarea de seleccionar el número óptimo de clusters.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Recibe un número de clusters máximo y asigna un peso cercano a cero a los clusters innecesarios.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43" y="3131380"/>
            <a:ext cx="8134325" cy="1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>
            <p:ph type="title"/>
          </p:nvPr>
        </p:nvSpPr>
        <p:spPr>
          <a:xfrm rot="-5400000">
            <a:off x="-1769250" y="2456450"/>
            <a:ext cx="44799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Exploración de algoritmos de clusterización</a:t>
            </a:r>
            <a:endParaRPr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225" y="477650"/>
            <a:ext cx="7783776" cy="46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Let’s code</a:t>
            </a:r>
            <a:endParaRPr/>
          </a:p>
        </p:txBody>
      </p:sp>
      <p:pic>
        <p:nvPicPr>
          <p:cNvPr id="535" name="Google Shape;5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650" y="809287"/>
            <a:ext cx="1919575" cy="19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625" y="2571750"/>
            <a:ext cx="23336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600" y="1196425"/>
            <a:ext cx="1145275" cy="11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543" name="Google Shape;543;p81"/>
          <p:cNvSpPr/>
          <p:nvPr/>
        </p:nvSpPr>
        <p:spPr>
          <a:xfrm>
            <a:off x="311700" y="1246200"/>
            <a:ext cx="8722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 on Machine Learning with Sckit-Learn, Teras &amp; Tensorflow - Aurélien Géron (O’Really)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5 Clustering Algorithms Data Scientists Need to Know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https://towardsdatascience.com/the-5-clustering-algorithms-data-scientists-need-to-know-a36d136ef68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Forgy, E. W. (1965). Cluster analysis of multivariate data: efficiency versus interpretability of classifications. biometrics, 21, 768-769.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Lloyd, S. (1982). Least squares quantization in PCM. IEEE transactions on information theory, 28(2), 129-137.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StatQuest: K-means clustering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https://www.youtube.com/watch?v=4b5d3muPQmA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Arthur, D., &amp; Vassilvitskii, S. (2007, January). k-means++: The advantages of careful seeding. In Proceedings of the eighteenth annual ACM-SIAM symposium on Discrete algorithms (pp. 1027-1035). Society for Industrial and Applied Mathematics.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Sculley, D. (2010, April). Web-scale k-means clustering. In Proceedings of the 19th international conference on World wide web (pp. 1177-1178). ACM.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Ester, M., Kriegel, H.-P., Sander, J., Xu, X., &amp; others. (1996). A density-based algorithm for discovering clusters in large spatial databases with noise. In Kdd (Vol. 96, pp. 226–231).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>
            <a:off x="311700" y="1246200"/>
            <a:ext cx="8722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BIRCH Clustering Algorithm Example In Python</a:t>
            </a:r>
            <a:r>
              <a:rPr lang="en"/>
              <a:t> - https://towardsdatascience.com/machine-learning-birch-clustering-algorithm-clearly-explained-fb9838cbeed9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Zhang, T., Ramakrishnan, R., &amp; Livny, M. (1996, June). BIRCH: an efficient data clustering method for very large databases. In ACM Sigmod Record (Vol. 25, No. 2, pp. 103-114). ACM.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Gaussian Mixture Models Explained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https://towardsdatascience.com/gaussian-mixture-models-explained-6986aaf5a95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StatQuest: Maximum Likelihood - https://www.youtube.com/watch?v=XepXtl9YKwc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Hagai Attias. (2000). “A Variational Bayesian Framework for Graphical Models”. In Advances in Neural Information Processing Systems 12.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Detección de anomalías</a:t>
            </a:r>
            <a:r>
              <a:rPr lang="en"/>
              <a:t>: El objetivo es aprender el patrón detrás de los datos normales para poder detectar instancias anormales. Ej. productos defectuosos.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25" y="2471827"/>
            <a:ext cx="3087061" cy="2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Estimación de densidad</a:t>
            </a:r>
            <a:r>
              <a:rPr lang="en"/>
              <a:t>: El objetivo es estimar la función de densidad de probabilidad del proceso aleatorio que generó los datos. Útil para detección de anomalías y visualización.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99" y="2405825"/>
            <a:ext cx="2912800" cy="24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Identificar grupos de objetos similares y asignarlos a clusters.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Ej: En el cuadro izquierdo se tienen las clases etiquetadas, un algoritmo de clasificación puede aprender a clasificar usando este conjunto de datos. En el cuadro derecho se tiene el mismo conjunto sin etiquetas, en este caso, es necesario recurrir a un algoritmo de clusterización.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1" y="2571751"/>
            <a:ext cx="6940999" cy="2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Aplicaciones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Segmentación de mercado</a:t>
            </a:r>
            <a:r>
              <a:rPr lang="en"/>
              <a:t>: Sistemas de recomendación de contenido.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Análisis de datos</a:t>
            </a:r>
            <a:r>
              <a:rPr lang="en"/>
              <a:t>: Exploración de </a:t>
            </a:r>
            <a:r>
              <a:rPr lang="en"/>
              <a:t>nuevos conjuntos de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r>
              <a:rPr b="1" lang="en"/>
              <a:t>educción de dimensionalidad</a:t>
            </a:r>
            <a:r>
              <a:rPr lang="en"/>
              <a:t>: Nuevas </a:t>
            </a:r>
            <a:r>
              <a:rPr lang="en"/>
              <a:t>características</a:t>
            </a:r>
            <a:r>
              <a:rPr lang="en"/>
              <a:t> usando afinidad a los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Detección de anomalías</a:t>
            </a:r>
            <a:r>
              <a:rPr lang="en"/>
              <a:t>: Elementos con baja afinidad a todos los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Aprendizaje semi-supervisado</a:t>
            </a:r>
            <a:r>
              <a:rPr lang="en"/>
              <a:t>: Propagación de etiquetas.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